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0" r:id="rId3"/>
    <p:sldId id="298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7" r:id="rId12"/>
    <p:sldId id="306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14" autoAdjust="0"/>
    <p:restoredTop sz="94599" autoAdjust="0"/>
  </p:normalViewPr>
  <p:slideViewPr>
    <p:cSldViewPr>
      <p:cViewPr varScale="1">
        <p:scale>
          <a:sx n="131" d="100"/>
          <a:sy n="131" d="100"/>
        </p:scale>
        <p:origin x="440" y="18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3/9/20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3/9/20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3/9/20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3/9/20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3/9/20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3/9/20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3/9/20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3/9/20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3/9/20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3/9/20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3/9/20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3/9/20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3/9/20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mailto:gclavio2@Indiana.edu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footballhof.com/nfl-dominates-2018-primetime-tv-ratings-18-of-top-26-shows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fl.com/news/story/0ap3000000691077/article/colin-kaepernick-explains-why-he-sat-during-national-anthem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cnbc.com/2019/04/14/league-of-legends-gets-more-viewers-than-super-bowlwhats-coming-next.html" TargetMode="External"/><Relationship Id="rId5" Type="http://schemas.openxmlformats.org/officeDocument/2006/relationships/hyperlink" Target="https://sports.yahoo.com/chinese-state-media-warns-adam-silver-could-face-retribution-144610130.html" TargetMode="External"/><Relationship Id="rId4" Type="http://schemas.openxmlformats.org/officeDocument/2006/relationships/hyperlink" Target="https://www.espn.com/college-football/story/_/id/27585301/what-california-bill-means-ncaa-image-likeness-deba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Sports Impact Media and Society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C101 Media</a:t>
            </a:r>
          </a:p>
          <a:p>
            <a:endParaRPr lang="en-US" dirty="0"/>
          </a:p>
          <a:p>
            <a:r>
              <a:rPr lang="en-US" dirty="0"/>
              <a:t>March 9 &amp; 10, 2020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A46DB-F6D8-4D2C-9493-164DFA3B1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Plentiful career paths in sports media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D6F87-4D73-4FA8-84DF-42D6DDDF8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Types of Jobs</a:t>
            </a:r>
          </a:p>
          <a:p>
            <a:pPr lvl="1"/>
            <a:r>
              <a:rPr lang="en-US" dirty="0"/>
              <a:t>Journalist / Independent Media</a:t>
            </a:r>
          </a:p>
          <a:p>
            <a:pPr lvl="1"/>
            <a:r>
              <a:rPr lang="en-US" dirty="0"/>
              <a:t>Content / Sports Organization</a:t>
            </a:r>
          </a:p>
          <a:p>
            <a:endParaRPr lang="en-US" dirty="0"/>
          </a:p>
          <a:p>
            <a:r>
              <a:rPr lang="en-US" dirty="0"/>
              <a:t>Types of Content</a:t>
            </a:r>
          </a:p>
          <a:p>
            <a:pPr lvl="1"/>
            <a:r>
              <a:rPr lang="en-US" dirty="0"/>
              <a:t>Audio</a:t>
            </a:r>
          </a:p>
          <a:p>
            <a:pPr lvl="1"/>
            <a:r>
              <a:rPr lang="en-US" dirty="0"/>
              <a:t>On-Camera</a:t>
            </a:r>
          </a:p>
          <a:p>
            <a:pPr lvl="1"/>
            <a:r>
              <a:rPr lang="en-US" dirty="0"/>
              <a:t>Production</a:t>
            </a:r>
          </a:p>
          <a:p>
            <a:pPr lvl="1"/>
            <a:r>
              <a:rPr lang="en-US" dirty="0"/>
              <a:t>Writing</a:t>
            </a:r>
          </a:p>
          <a:p>
            <a:pPr lvl="1"/>
            <a:r>
              <a:rPr lang="en-US" dirty="0"/>
              <a:t>Social Media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7FAB1-0359-42C5-9BA2-5AA47A188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7212" y="2759333"/>
            <a:ext cx="6094413" cy="342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219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72B0-335E-450A-8287-256C7C06A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Opportunities at Indiana University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9C5BB-0A31-44B4-9A4C-D6192E0AEC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Sports Media concentration (15 hours)</a:t>
            </a:r>
          </a:p>
          <a:p>
            <a:r>
              <a:rPr lang="en-US" dirty="0"/>
              <a:t>Sports Journalism specialization</a:t>
            </a:r>
          </a:p>
          <a:p>
            <a:r>
              <a:rPr lang="en-US" dirty="0"/>
              <a:t>Specific courses in sports media</a:t>
            </a:r>
          </a:p>
          <a:p>
            <a:r>
              <a:rPr lang="en-US" dirty="0"/>
              <a:t>Hands-on opportunities across student media</a:t>
            </a:r>
          </a:p>
          <a:p>
            <a:r>
              <a:rPr lang="en-US" dirty="0"/>
              <a:t>Internship opportunities across the industry</a:t>
            </a:r>
          </a:p>
          <a:p>
            <a:r>
              <a:rPr lang="en-US" dirty="0"/>
              <a:t>Experience is Paramount</a:t>
            </a:r>
          </a:p>
          <a:p>
            <a:r>
              <a:rPr lang="en-US" dirty="0">
                <a:hlinkClick r:id="rId2"/>
              </a:rPr>
              <a:t>gclavio2@Indiana.edu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03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36B80-5C7D-4A2D-A4A6-1FE2C0416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9234CD-FE13-4CDD-8B0C-C3EC002A9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0612" y="1881912"/>
            <a:ext cx="7791852" cy="471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04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Sports and Media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905000"/>
            <a:ext cx="10151493" cy="4267200"/>
          </a:xfrm>
        </p:spPr>
        <p:txBody>
          <a:bodyPr>
            <a:normAutofit/>
          </a:bodyPr>
          <a:lstStyle/>
          <a:p>
            <a:r>
              <a:rPr lang="en-US" dirty="0"/>
              <a:t>Sports have been historically viewed as the least “serious” part of media</a:t>
            </a:r>
          </a:p>
          <a:p>
            <a:endParaRPr lang="en-US" dirty="0"/>
          </a:p>
          <a:p>
            <a:r>
              <a:rPr lang="en-US" dirty="0"/>
              <a:t>Sports departments in newspaper newsrooms were called the “Toy Department”</a:t>
            </a:r>
          </a:p>
          <a:p>
            <a:endParaRPr lang="en-US" dirty="0"/>
          </a:p>
          <a:p>
            <a:r>
              <a:rPr lang="en-US" dirty="0"/>
              <a:t>And yet…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0" y="1905000"/>
            <a:ext cx="4416425" cy="76200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3E2D70-0EF7-4C6A-9925-77710168F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612" y="3644833"/>
            <a:ext cx="4456562" cy="296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83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12000"/>
                <a:satMod val="240000"/>
              </a:schemeClr>
              <a:schemeClr val="bg1">
                <a:tint val="65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Sports and Media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200"/>
              <a:t>Sports has become one of the biggest audience drivers in media</a:t>
            </a:r>
          </a:p>
          <a:p>
            <a:endParaRPr lang="en-US" sz="2200"/>
          </a:p>
          <a:p>
            <a:r>
              <a:rPr lang="en-US" sz="2200"/>
              <a:t>Sports issues and controversies increasingly act as avatars for societal issues and controversies</a:t>
            </a:r>
          </a:p>
          <a:p>
            <a:endParaRPr lang="en-US" sz="2200"/>
          </a:p>
          <a:p>
            <a:r>
              <a:rPr lang="en-US" sz="2200"/>
              <a:t>Sports stretches across political and cultural boundaries in ways few other things can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78CCD1-AFFA-49DD-A215-175681DDF3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22" r="15893" b="-2"/>
          <a:stretch/>
        </p:blipFill>
        <p:spPr>
          <a:xfrm>
            <a:off x="6246815" y="1905000"/>
            <a:ext cx="4419598" cy="4267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0058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12000"/>
                <a:satMod val="240000"/>
              </a:schemeClr>
              <a:schemeClr val="bg1">
                <a:tint val="65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A2F2-EE1E-490B-87F6-C54297CD5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Why are Sports so popular?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EC984F-BCC9-4C0B-BD56-DEF17F0D0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125" b="-1"/>
          <a:stretch/>
        </p:blipFill>
        <p:spPr>
          <a:xfrm>
            <a:off x="1522412" y="2476500"/>
            <a:ext cx="3235778" cy="312420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684C8-3E87-400A-9CED-ED0A736DF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27612" y="1905000"/>
            <a:ext cx="6400800" cy="42672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dirty="0"/>
              <a:t>Athletic competition acts as a universal form of communication that doesn’t always require language</a:t>
            </a:r>
          </a:p>
          <a:p>
            <a:endParaRPr lang="en-US" dirty="0"/>
          </a:p>
          <a:p>
            <a:r>
              <a:rPr lang="en-US" dirty="0"/>
              <a:t>Technology has changed how we consume almost all media…but not sports</a:t>
            </a:r>
          </a:p>
          <a:p>
            <a:pPr lvl="1"/>
            <a:r>
              <a:rPr lang="en-US" sz="2400" dirty="0"/>
              <a:t>One of the very few things we still must consume “live”</a:t>
            </a:r>
          </a:p>
          <a:p>
            <a:endParaRPr lang="en-US" dirty="0"/>
          </a:p>
          <a:p>
            <a:r>
              <a:rPr lang="en-US" dirty="0"/>
              <a:t>Sports provide you a group to be a part of…and a group to be against</a:t>
            </a:r>
          </a:p>
        </p:txBody>
      </p:sp>
    </p:spTree>
    <p:extLst>
      <p:ext uri="{BB962C8B-B14F-4D97-AF65-F5344CB8AC3E}">
        <p14:creationId xmlns:p14="http://schemas.microsoft.com/office/powerpoint/2010/main" val="240655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12000"/>
                <a:satMod val="240000"/>
              </a:schemeClr>
              <a:schemeClr val="bg1">
                <a:tint val="65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10E11-58CC-47AD-B13E-4145F2505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Sports and Media work in tandem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12BCA-B3C2-48E8-ADAC-849B6AB751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5097379" cy="42672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700" dirty="0"/>
              <a:t>Historically, media and sports organizations worked in tandem</a:t>
            </a:r>
          </a:p>
          <a:p>
            <a:pPr lvl="1"/>
            <a:r>
              <a:rPr lang="en-US" sz="1700" dirty="0"/>
              <a:t>Media would cover sports organizations</a:t>
            </a:r>
          </a:p>
          <a:p>
            <a:pPr lvl="1"/>
            <a:r>
              <a:rPr lang="en-US" sz="1700" dirty="0"/>
              <a:t>Sports fans would consume media</a:t>
            </a:r>
          </a:p>
          <a:p>
            <a:pPr lvl="1"/>
            <a:r>
              <a:rPr lang="en-US" sz="1700" dirty="0"/>
              <a:t>Profit!</a:t>
            </a:r>
          </a:p>
          <a:p>
            <a:endParaRPr lang="en-US" sz="1700" dirty="0"/>
          </a:p>
          <a:p>
            <a:r>
              <a:rPr lang="en-US" sz="1700" dirty="0"/>
              <a:t>Increasingly, media rely on sports to reach important demographics</a:t>
            </a:r>
          </a:p>
          <a:p>
            <a:pPr lvl="1"/>
            <a:r>
              <a:rPr lang="en-US" sz="1700" dirty="0"/>
              <a:t>Thursday Night Football on FOX: Twice the 18-49 demo viewership as ABC, CBS, and NBC *combined*</a:t>
            </a:r>
          </a:p>
          <a:p>
            <a:pPr lvl="1"/>
            <a:r>
              <a:rPr lang="en-US" sz="1700" dirty="0"/>
              <a:t>Among adults 18-49</a:t>
            </a:r>
            <a:r>
              <a:rPr lang="en-US" sz="1700" dirty="0">
                <a:hlinkClick r:id="rId3"/>
              </a:rPr>
              <a:t>, 31 of the top 50 TV shows </a:t>
            </a:r>
            <a:r>
              <a:rPr lang="en-US" sz="1700" dirty="0"/>
              <a:t>in 2018 were National Football League broadcasts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6221C7-428D-4476-9C85-F5946A3FD7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8231" y="1854518"/>
            <a:ext cx="5097379" cy="36318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13752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12000"/>
                <a:satMod val="240000"/>
              </a:schemeClr>
              <a:schemeClr val="bg1">
                <a:tint val="65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BD3DE1E8-74FA-44F2-B6E5-DA6F0A1C4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 dirty="0"/>
              <a:t>Media and Revenue in Sports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2878A-949B-4D6C-BFB0-9F190A8451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900"/>
              <a:t>In many cases, sports organizations have also become media organizations</a:t>
            </a:r>
          </a:p>
          <a:p>
            <a:pPr lvl="1"/>
            <a:r>
              <a:rPr lang="en-US" sz="1900"/>
              <a:t>Teams use social media to reach audiences directly</a:t>
            </a:r>
          </a:p>
          <a:p>
            <a:pPr lvl="1"/>
            <a:r>
              <a:rPr lang="en-US" sz="1900"/>
              <a:t>Leagues own and operate their own TV stations</a:t>
            </a:r>
          </a:p>
          <a:p>
            <a:pPr lvl="1"/>
            <a:r>
              <a:rPr lang="en-US" sz="1900"/>
              <a:t>Direct competition with traditional media for attention and audience</a:t>
            </a:r>
          </a:p>
          <a:p>
            <a:endParaRPr lang="en-US" sz="1900"/>
          </a:p>
          <a:p>
            <a:r>
              <a:rPr lang="en-US" sz="1900"/>
              <a:t>Media organizations have financed a broad expansion of sports over the past three decades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54B2F7-418C-4A39-A877-7E8820531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815" y="2381250"/>
            <a:ext cx="4419598" cy="33146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6877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12000"/>
                <a:satMod val="240000"/>
              </a:schemeClr>
              <a:schemeClr val="bg1">
                <a:tint val="65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4CA47D7-1958-461A-B9D1-F5F586EFA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05A2FF-665D-451F-9251-E6CA6AAB4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7216" y="1676400"/>
            <a:ext cx="9813920" cy="49069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8291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12000"/>
                <a:satMod val="240000"/>
              </a:schemeClr>
              <a:schemeClr val="bg1">
                <a:tint val="65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CF37F-5215-453D-9FA0-2346FBD49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Sports and Societal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04985-769C-487F-8784-C0C62BD25D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6172199" cy="42672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Sports issues increasingly matter as battlegrounds for social inequality, political disputes, and cultural upheaval</a:t>
            </a:r>
          </a:p>
          <a:p>
            <a:endParaRPr lang="en-US" dirty="0"/>
          </a:p>
          <a:p>
            <a:r>
              <a:rPr lang="en-US" dirty="0"/>
              <a:t>How race, gender, sexuality, and culture are portrayed within sports</a:t>
            </a:r>
          </a:p>
          <a:p>
            <a:endParaRPr lang="en-US" dirty="0"/>
          </a:p>
          <a:p>
            <a:r>
              <a:rPr lang="en-US" dirty="0"/>
              <a:t>Athletes as </a:t>
            </a:r>
            <a:r>
              <a:rPr lang="en-US" dirty="0">
                <a:hlinkClick r:id="rId3"/>
              </a:rPr>
              <a:t>agents of social change</a:t>
            </a:r>
            <a:r>
              <a:rPr lang="en-US" dirty="0"/>
              <a:t>, and how that affects the larger political arena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B64598-308B-470C-8894-FF7FCE3FB3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4" r="24466" b="2"/>
          <a:stretch/>
        </p:blipFill>
        <p:spPr>
          <a:xfrm>
            <a:off x="7923211" y="1905000"/>
            <a:ext cx="2743201" cy="264860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5122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12000"/>
                <a:satMod val="240000"/>
              </a:schemeClr>
              <a:schemeClr val="bg1">
                <a:tint val="65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2A52A-6511-457C-83B8-0138F5CF6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Sports and Societal Issues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697B3D-6B77-4F82-9DF4-6AA1E469A7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25" r="-1" b="-1"/>
          <a:stretch/>
        </p:blipFill>
        <p:spPr>
          <a:xfrm>
            <a:off x="1522413" y="1905000"/>
            <a:ext cx="4419599" cy="426720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22C98-EE18-4129-B2A5-BC74CB1A79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000"/>
              <a:t>The “amateur athletics” system and its societal implications</a:t>
            </a:r>
          </a:p>
          <a:p>
            <a:pPr lvl="1"/>
            <a:r>
              <a:rPr lang="en-US" dirty="0"/>
              <a:t>The “</a:t>
            </a:r>
            <a:r>
              <a:rPr lang="en-US" dirty="0">
                <a:hlinkClick r:id="rId4"/>
              </a:rPr>
              <a:t>Fair Pay to Play Act</a:t>
            </a:r>
            <a:r>
              <a:rPr lang="en-US" dirty="0"/>
              <a:t>”</a:t>
            </a:r>
          </a:p>
          <a:p>
            <a:endParaRPr lang="en-US" sz="2000"/>
          </a:p>
          <a:p>
            <a:r>
              <a:rPr lang="en-US" sz="2000"/>
              <a:t>Geopolitical issues that cross borders</a:t>
            </a:r>
          </a:p>
          <a:p>
            <a:pPr lvl="1"/>
            <a:r>
              <a:rPr lang="en-US" dirty="0">
                <a:hlinkClick r:id="rId5"/>
              </a:rPr>
              <a:t>The NBA, China, and Hong Kong</a:t>
            </a:r>
            <a:endParaRPr lang="en-US" dirty="0"/>
          </a:p>
          <a:p>
            <a:endParaRPr lang="en-US" sz="2000"/>
          </a:p>
          <a:p>
            <a:r>
              <a:rPr lang="en-US" sz="2000"/>
              <a:t>The rise of esports and the truly global audience</a:t>
            </a:r>
          </a:p>
          <a:p>
            <a:pPr lvl="1"/>
            <a:r>
              <a:rPr lang="en-US" dirty="0"/>
              <a:t>League of Legends </a:t>
            </a:r>
            <a:r>
              <a:rPr lang="en-US" dirty="0">
                <a:hlinkClick r:id="rId6"/>
              </a:rPr>
              <a:t>2018 World Championship Finals</a:t>
            </a:r>
            <a:endParaRPr lang="en-US" dirty="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99619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443</Words>
  <Application>Microsoft Macintosh PowerPoint</Application>
  <PresentationFormat>Custom</PresentationFormat>
  <Paragraphs>75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Consolas</vt:lpstr>
      <vt:lpstr>Corbel</vt:lpstr>
      <vt:lpstr>Chalkboard 16x9</vt:lpstr>
      <vt:lpstr>How Sports Impact Media and Society</vt:lpstr>
      <vt:lpstr>Sports and Media</vt:lpstr>
      <vt:lpstr>Sports and Media</vt:lpstr>
      <vt:lpstr>Why are Sports so popular?</vt:lpstr>
      <vt:lpstr>Sports and Media work in tandem</vt:lpstr>
      <vt:lpstr>Media and Revenue in Sports</vt:lpstr>
      <vt:lpstr>PowerPoint Presentation</vt:lpstr>
      <vt:lpstr>Sports and Societal Issues</vt:lpstr>
      <vt:lpstr>Sports and Societal Issues</vt:lpstr>
      <vt:lpstr>Plentiful career paths in sports media</vt:lpstr>
      <vt:lpstr>Opportunities at Indiana University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Sports Impact Media and Society</dc:title>
  <dc:creator>Galen Clavio</dc:creator>
  <cp:lastModifiedBy>Microsoft Office User</cp:lastModifiedBy>
  <cp:revision>2</cp:revision>
  <dcterms:created xsi:type="dcterms:W3CDTF">2019-10-20T17:24:04Z</dcterms:created>
  <dcterms:modified xsi:type="dcterms:W3CDTF">2020-03-09T11:12:56Z</dcterms:modified>
</cp:coreProperties>
</file>